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4" r:id="rId3"/>
    <p:sldId id="268" r:id="rId4"/>
    <p:sldId id="275" r:id="rId5"/>
    <p:sldId id="277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7F2"/>
    <a:srgbClr val="213315"/>
    <a:srgbClr val="FFFFFF"/>
    <a:srgbClr val="F5FAF0"/>
    <a:srgbClr val="FDFEFC"/>
    <a:srgbClr val="EDF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942DF-ED9A-4711-9232-52941E31EB53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9253C-7758-4072-B0A6-532B05D90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959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99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866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BE935D-E771-4353-9C11-F366E4F1B1B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65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03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9" name="组合 8"/>
          <p:cNvGrpSpPr/>
          <p:nvPr userDrawn="1"/>
        </p:nvGrpSpPr>
        <p:grpSpPr>
          <a:xfrm>
            <a:off x="3581399" y="1052096"/>
            <a:ext cx="5330231" cy="4786943"/>
            <a:chOff x="1072586" y="701733"/>
            <a:chExt cx="4902755" cy="4560310"/>
          </a:xfrm>
        </p:grpSpPr>
        <p:sp>
          <p:nvSpPr>
            <p:cNvPr id="10" name="矩形 9"/>
            <p:cNvSpPr/>
            <p:nvPr/>
          </p:nvSpPr>
          <p:spPr>
            <a:xfrm rot="2648372">
              <a:off x="1072586" y="730321"/>
              <a:ext cx="4474028" cy="4474028"/>
            </a:xfrm>
            <a:prstGeom prst="rect">
              <a:avLst/>
            </a:prstGeom>
            <a:noFill/>
            <a:ln w="38100">
              <a:solidFill>
                <a:srgbClr val="00374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 rot="2648372">
              <a:off x="1501313" y="788015"/>
              <a:ext cx="4474028" cy="4474028"/>
            </a:xfrm>
            <a:prstGeom prst="rect">
              <a:avLst/>
            </a:prstGeom>
            <a:solidFill>
              <a:schemeClr val="bg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 rot="2648372">
              <a:off x="1313660" y="701733"/>
              <a:ext cx="4499505" cy="4545098"/>
            </a:xfrm>
            <a:prstGeom prst="rect">
              <a:avLst/>
            </a:prstGeom>
            <a:solidFill>
              <a:srgbClr val="FAFAFA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105号-简雅黑" panose="00000500000000000000" pitchFamily="2" charset="-122"/>
                <a:ea typeface="字魂105号-简雅黑" panose="00000500000000000000" pitchFamily="2" charset="-122"/>
                <a:cs typeface="+mn-cs"/>
                <a:sym typeface="字魂105号-简雅黑" panose="00000500000000000000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9113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116106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350101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238149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149037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6061428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638938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8556295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225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7421997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31304" y="673957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+mn-cs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1860705636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7135046"/>
      </p:ext>
    </p:extLst>
  </p:cSld>
  <p:clrMapOvr>
    <a:masterClrMapping/>
  </p:clrMapOvr>
  <p:transition spd="slow">
    <p:cove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19980"/>
      </p:ext>
    </p:extLst>
  </p:cSld>
  <p:clrMapOvr>
    <a:masterClrMapping/>
  </p:clrMapOvr>
  <p:transition spd="slow">
    <p:cover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596D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35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微软雅黑"/>
              <a:cs typeface="+mn-cs"/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Resize without losing quality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You can Change Fill Color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Line Color</a:t>
            </a:r>
            <a:endParaRPr kumimoji="0" lang="ko-KR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Wowtemplates.in</a:t>
            </a:r>
            <a:endParaRPr kumimoji="0" lang="ko-KR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FREE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/>
                <a:ea typeface="微软雅黑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856738558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1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7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7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28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95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70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DC787-A6BD-4F91-8598-8EB948C50ED9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D250-53BF-4F56-8B6B-4B80BE453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7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A0DAD5-25A9-43C7-9ED5-EFD69834AB32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2024/2/22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宋体 CN" panose="02020400000000000000" pitchFamily="18" charset="-122"/>
                <a:ea typeface="思源宋体 CN" panose="02020400000000000000" pitchFamily="18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FDA5D8F-D066-4E35-B174-87C3F62E8D9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ea typeface="思源宋体 CN" panose="02020400000000000000" pitchFamily="18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ea typeface="思源宋体 CN" panose="02020400000000000000" pitchFamily="18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4651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宋体 CN" panose="02020400000000000000" pitchFamily="18" charset="-122"/>
          <a:ea typeface="思源宋体 CN" panose="02020400000000000000" pitchFamily="18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06969" y="824012"/>
            <a:ext cx="11763358" cy="5402222"/>
            <a:chOff x="444878" y="567890"/>
            <a:chExt cx="8771860" cy="5555480"/>
          </a:xfrm>
        </p:grpSpPr>
        <p:sp>
          <p:nvSpPr>
            <p:cNvPr id="11" name="Rectangle 10"/>
            <p:cNvSpPr/>
            <p:nvPr/>
          </p:nvSpPr>
          <p:spPr>
            <a:xfrm>
              <a:off x="444878" y="567890"/>
              <a:ext cx="8771860" cy="5555480"/>
            </a:xfrm>
            <a:prstGeom prst="rect">
              <a:avLst/>
            </a:prstGeom>
            <a:solidFill>
              <a:srgbClr val="F8F7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73451" y="2006888"/>
              <a:ext cx="5319939" cy="13293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altLang="zh-CN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Концепция за интегрирани териториални инвестиции (КИТИ</a:t>
              </a:r>
              <a:r>
                <a:rPr lang="ru-RU" altLang="zh-CN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)</a:t>
              </a:r>
              <a:r>
                <a:rPr lang="ru-RU" altLang="zh-CN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/>
              </a:r>
              <a:br>
                <a:rPr lang="ru-RU" altLang="zh-CN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</a:br>
              <a:r>
                <a:rPr lang="ru-RU" altLang="zh-CN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№ </a:t>
              </a:r>
              <a:r>
                <a:rPr lang="en-US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BG16FFPR003-2.001-0033</a:t>
              </a:r>
              <a:r>
                <a:rPr lang="ru-RU" altLang="zh-CN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 </a:t>
              </a:r>
            </a:p>
            <a:p>
              <a:pPr lvl="0" algn="ctr">
                <a:defRPr/>
              </a:pP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ru-RU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Устойчива и безопасна инфраструктура на територията на </a:t>
              </a:r>
              <a:r>
                <a:rPr lang="ru-RU" sz="2000" b="1" dirty="0" err="1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област</a:t>
              </a:r>
              <a:r>
                <a:rPr lang="ru-RU" sz="2000" b="1" dirty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 </a:t>
              </a:r>
              <a:r>
                <a:rPr lang="ru-RU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Смолян</a:t>
              </a:r>
              <a:r>
                <a:rPr lang="ru-RU" altLang="zh-CN" sz="20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“</a:t>
              </a:r>
              <a:endParaRPr lang="zh-CN" alt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120984" y="1143804"/>
              <a:ext cx="5382898" cy="375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4000"/>
                </a:lnSpc>
              </a:pPr>
              <a:r>
                <a:rPr lang="bg-BG" sz="1600" u="sng" dirty="0" smtClean="0">
                  <a:solidFill>
                    <a:srgbClr val="213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Регионален съвет за развитие на</a:t>
              </a:r>
              <a:r>
                <a:rPr lang="en-GB" sz="1600" u="sng" dirty="0" smtClean="0">
                  <a:solidFill>
                    <a:srgbClr val="213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 </a:t>
              </a:r>
              <a:r>
                <a:rPr lang="bg-BG" sz="1600" u="sng" dirty="0" smtClean="0">
                  <a:solidFill>
                    <a:srgbClr val="21331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+mn-lt"/>
                </a:rPr>
                <a:t>Южен централен регион</a:t>
              </a:r>
              <a:endParaRPr lang="en-US" sz="1600" u="sng" dirty="0">
                <a:solidFill>
                  <a:srgbClr val="21331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Content Placeholder 2"/>
            <p:cNvSpPr txBox="1">
              <a:spLocks/>
            </p:cNvSpPr>
            <p:nvPr/>
          </p:nvSpPr>
          <p:spPr>
            <a:xfrm>
              <a:off x="673451" y="3804412"/>
              <a:ext cx="5845436" cy="231895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bg-BG" sz="1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Общ размер на </a:t>
              </a:r>
              <a:r>
                <a:rPr lang="bg-BG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БФП</a:t>
              </a:r>
              <a:r>
                <a:rPr lang="bg-BG" sz="1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bg-BG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r>
                <a:rPr lang="bg-BG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552 094</a:t>
              </a:r>
              <a:r>
                <a:rPr lang="bg-BG" sz="2000" b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,00 </a:t>
              </a:r>
              <a:r>
                <a:rPr lang="bg-BG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лв.</a:t>
              </a:r>
            </a:p>
            <a:p>
              <a:pPr marL="0" indent="0">
                <a:buNone/>
              </a:pPr>
              <a:endParaRPr lang="bg-BG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indent="0">
                <a:buNone/>
              </a:pPr>
              <a:r>
                <a:rPr lang="bg-BG" sz="1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Водещ партньор/Кандидат:</a:t>
              </a:r>
              <a:r>
                <a:rPr lang="bg-BG" sz="18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bg-BG" sz="1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Агенция </a:t>
              </a:r>
              <a:r>
                <a:rPr lang="ru-RU" altLang="zh-CN" sz="1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„</a:t>
              </a:r>
              <a:r>
                <a:rPr lang="bg-BG" sz="18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Пътна инфраструктура“</a:t>
              </a:r>
              <a:endParaRPr lang="bg-BG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25186">
            <a:off x="7796052" y="1506989"/>
            <a:ext cx="3992249" cy="2994186"/>
          </a:xfrm>
          <a:prstGeom prst="rect">
            <a:avLst/>
          </a:prstGeom>
          <a:ln>
            <a:noFill/>
          </a:ln>
          <a:effectLst>
            <a:outerShdw blurRad="5969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039" y="11162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8332296" y="4971317"/>
            <a:ext cx="2892707" cy="584775"/>
            <a:chOff x="5814629" y="5508220"/>
            <a:chExt cx="2892707" cy="584775"/>
          </a:xfrm>
        </p:grpSpPr>
        <p:sp>
          <p:nvSpPr>
            <p:cNvPr id="34" name="Rectangle 33"/>
            <p:cNvSpPr/>
            <p:nvPr/>
          </p:nvSpPr>
          <p:spPr>
            <a:xfrm>
              <a:off x="6269168" y="5508220"/>
              <a:ext cx="2438168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Място на изпълнение: </a:t>
              </a:r>
              <a:endPara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bg-BG" sz="1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Смолян, Девин и Рудозем</a:t>
              </a:r>
              <a:endParaRPr lang="en-US" sz="1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 descr="black Google Maps pin PNG transparent image download, size: 686x980p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4629" y="5568685"/>
              <a:ext cx="356828" cy="509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7134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7813963" y="1721805"/>
            <a:ext cx="3875613" cy="4743545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1395" y="2144684"/>
            <a:ext cx="6737239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</a:t>
            </a: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Oсновен ремонт на път III-868 „Рудозем -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Смолян“ от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км 0+000 до км 20+108 и от км 20+190 до км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22+012.</a:t>
            </a:r>
            <a:r>
              <a:rPr lang="bg-BG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tabLst/>
              <a:defRPr/>
            </a:pPr>
            <a:endParaRPr kumimoji="0" lang="en-US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4390" y="1701016"/>
            <a:ext cx="3013751" cy="3649387"/>
          </a:xfrm>
          <a:prstGeom prst="rect">
            <a:avLst/>
          </a:prstGeom>
          <a:effectLst>
            <a:softEdge rad="520700"/>
          </a:effectLst>
        </p:spPr>
      </p:pic>
      <p:grpSp>
        <p:nvGrpSpPr>
          <p:cNvPr id="11" name="Group 10"/>
          <p:cNvGrpSpPr/>
          <p:nvPr/>
        </p:nvGrpSpPr>
        <p:grpSpPr>
          <a:xfrm>
            <a:off x="8246453" y="5248930"/>
            <a:ext cx="3509624" cy="1447533"/>
            <a:chOff x="7346301" y="4330971"/>
            <a:chExt cx="3509624" cy="1447533"/>
          </a:xfrm>
        </p:grpSpPr>
        <p:sp>
          <p:nvSpPr>
            <p:cNvPr id="12" name="Rectangle: Rounded Corners 12"/>
            <p:cNvSpPr/>
            <p:nvPr/>
          </p:nvSpPr>
          <p:spPr>
            <a:xfrm>
              <a:off x="7452701" y="4330971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346301" y="5197471"/>
              <a:ext cx="35096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b="1" dirty="0">
                  <a:solidFill>
                    <a:srgbClr val="C00000"/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</a:rPr>
                <a:t>30 321 883,00 лв. с ДДС</a:t>
              </a:r>
              <a:endParaRPr lang="bg-BG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147742" y="967472"/>
            <a:ext cx="88273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„Развитие</a:t>
            </a:r>
            <a:r>
              <a:rPr kumimoji="0" lang="bg-BG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 на регионите“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8474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280" y="135397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8669895" y="1478248"/>
            <a:ext cx="3004011" cy="4829419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微软雅黑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1051" y="2266911"/>
            <a:ext cx="67866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bg-BG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 2:</a:t>
            </a:r>
            <a:r>
              <a:rPr lang="bg-BG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Изпълнение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трайни, възстановителни и укрепителни дейности на републиканската пътна мрежа в участъци от път III-197, път III-866, път III-864 и път III-8683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466" y="1762441"/>
            <a:ext cx="2933088" cy="3551711"/>
          </a:xfrm>
          <a:prstGeom prst="rect">
            <a:avLst/>
          </a:prstGeom>
          <a:effectLst>
            <a:softEdge rad="520700"/>
          </a:effectLst>
        </p:spPr>
      </p:pic>
      <p:sp>
        <p:nvSpPr>
          <p:cNvPr id="3" name="TextBox 2"/>
          <p:cNvSpPr txBox="1"/>
          <p:nvPr/>
        </p:nvSpPr>
        <p:spPr>
          <a:xfrm>
            <a:off x="222229" y="1215325"/>
            <a:ext cx="1048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bg-BG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Инвестиции по Програма „</a:t>
            </a:r>
            <a:r>
              <a:rPr lang="bg-BG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</a:rPr>
              <a:t>Околна среда“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ea typeface="微软雅黑"/>
              <a:cs typeface="Times New Roman" panose="02020603050405020304" pitchFamily="18" charset="0"/>
            </a:endParaRPr>
          </a:p>
        </p:txBody>
      </p:sp>
      <p:grpSp>
        <p:nvGrpSpPr>
          <p:cNvPr id="16" name="Group 10"/>
          <p:cNvGrpSpPr/>
          <p:nvPr/>
        </p:nvGrpSpPr>
        <p:grpSpPr>
          <a:xfrm>
            <a:off x="8505831" y="5313223"/>
            <a:ext cx="3254357" cy="1278636"/>
            <a:chOff x="7346301" y="4419599"/>
            <a:chExt cx="3575626" cy="1447533"/>
          </a:xfrm>
        </p:grpSpPr>
        <p:sp>
          <p:nvSpPr>
            <p:cNvPr id="17" name="Rectangle: Rounded Corners 12"/>
            <p:cNvSpPr/>
            <p:nvPr/>
          </p:nvSpPr>
          <p:spPr>
            <a:xfrm>
              <a:off x="7521678" y="4419599"/>
              <a:ext cx="3400249" cy="1447533"/>
            </a:xfrm>
            <a:prstGeom prst="roundRect">
              <a:avLst>
                <a:gd name="adj" fmla="val 5824"/>
              </a:avLst>
            </a:prstGeom>
            <a:solidFill>
              <a:schemeClr val="bg1"/>
            </a:solidFill>
            <a:ln>
              <a:noFill/>
            </a:ln>
            <a:effectLst>
              <a:outerShdw blurRad="533400" dist="368300" dir="2700000" sx="85000" sy="8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8" name="TextBox 13"/>
            <p:cNvSpPr txBox="1"/>
            <p:nvPr/>
          </p:nvSpPr>
          <p:spPr>
            <a:xfrm>
              <a:off x="7562008" y="4497034"/>
              <a:ext cx="32112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zh-CN" b="1" dirty="0" smtClean="0">
                  <a:solidFill>
                    <a:srgbClr val="5B9BD5">
                      <a:lumMod val="50000"/>
                    </a:srgbClr>
                  </a:solidFill>
                  <a:latin typeface="Times New Roman" panose="02020603050405020304" pitchFamily="18" charset="0"/>
                  <a:ea typeface="微软雅黑"/>
                  <a:cs typeface="Times New Roman" panose="02020603050405020304" pitchFamily="18" charset="0"/>
                  <a:sym typeface="+mn-lt"/>
                </a:rPr>
                <a:t>Обща стойност на инвестициите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微软雅黑"/>
                <a:cs typeface="Times New Roman" panose="02020603050405020304" pitchFamily="18" charset="0"/>
                <a:sym typeface="+mn-lt"/>
              </a:endParaRPr>
            </a:p>
          </p:txBody>
        </p:sp>
        <p:sp>
          <p:nvSpPr>
            <p:cNvPr id="19" name="TextBox 14"/>
            <p:cNvSpPr txBox="1"/>
            <p:nvPr/>
          </p:nvSpPr>
          <p:spPr>
            <a:xfrm>
              <a:off x="7346301" y="5197472"/>
              <a:ext cx="3509624" cy="452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>
                <a:defRPr/>
              </a:pPr>
              <a:r>
                <a:rPr lang="ru-RU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4 230 211,00 лв. с ДДС</a:t>
              </a:r>
              <a:endParaRPr lang="bg-BG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93416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347" y="93064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авоъгълник 3"/>
          <p:cNvSpPr/>
          <p:nvPr/>
        </p:nvSpPr>
        <p:spPr>
          <a:xfrm>
            <a:off x="4812454" y="736358"/>
            <a:ext cx="39236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 на КИТИ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авоъгълник 4"/>
          <p:cNvSpPr/>
          <p:nvPr/>
        </p:nvSpPr>
        <p:spPr>
          <a:xfrm>
            <a:off x="448887" y="1105690"/>
            <a:ext cx="11380125" cy="5477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КИТИ се изпълнява в ЮЦР, на територията на област Смолян, общини Смолян, Девин и Рудозем.                                         В концепцията за интегрираната териториална инвестиция са заложени мерки за: Дейност 1: Основен ремонт на път III-868 „Рудозем-Смолян“ от км 0+000 до км 20+108 и от км 20+190 до км 22+012; Дейност 2: Изпълнение на трайни, възстановителни и укрепителни дейности на следните участъци от републиканската пътна мрежа: на път III-197 „Борино –Тешел -Девин“ в участъците от км 78+130 до км 78+500 и от км 85+890 до км 86+010“; на път III-866 „Смолян - Стойките - Широка лъка -Девин“ в участъците от км 27+577 до км 27+587, от км 34+843 до км 34+863, от км 37+557 до км 37+577 , от км 47+140 до км 47+150, от км 48+291 до км 48+331 и при км 50+365“; на път III-864 „(Чепеларе - Соколовци) - Пампорово - Стойките“ в участъците от км 6+200 до км 6+220, от км 7+940 до км 7+960 и от км 10+650 до км 10+710“; на път III-866 „Смолян-Стойките-Широка Лъка-Девин“ при км 27+325, в участъка от км 28+480 до км 28+510 и в участъка от км 41+910 до км 41+950“; на път III-8683 "(Рудозем-Смолян) – Чокманово – Смилян – Кошница – Могилица –Арда - Горна Арда" в участъка от км 18+745 до км 18+775“; С изпълнението на дейностите се цели значително подобряване и модернизация на републиканската пътна инфраструктура на територията на област Смолян. Предложените мерки за инвестиция ще доведат до: устойчива и безопасна инфраструктура; повишаване на мобилността на населението, увеличаване на инвестициите в региона, създаване на нови работни места, подобряване на състоянието на околната среда чрез намаляване на отделянето на вредни емисии на парникови газове и възможност за по-голям избор на местното население до здравни и образователни услуги, както и стимулиране развитието на туризъм. КИТИ удовлетворява потребностите на населението на България, най-вече на жителите на ЮЦР, в частност на област Смолян, както и на пътуващите с цел туризъм и/или бизнес и на транзитно преминаващите през региона.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52493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Ресурси – ProEUvalues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660" y="317508"/>
            <a:ext cx="3063875" cy="643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авоъгълник 4"/>
          <p:cNvSpPr/>
          <p:nvPr/>
        </p:nvSpPr>
        <p:spPr>
          <a:xfrm>
            <a:off x="2227811" y="2219498"/>
            <a:ext cx="75479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bg-B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ЗА ВНИМАНИЕТО!</a:t>
            </a:r>
            <a:endParaRPr lang="bg-BG" sz="28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648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rn5420ru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521</Words>
  <Application>Microsoft Office PowerPoint</Application>
  <PresentationFormat>Широк екран</PresentationFormat>
  <Paragraphs>24</Paragraphs>
  <Slides>5</Slides>
  <Notes>4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Заглавия на слайдовете</vt:lpstr>
      </vt:variant>
      <vt:variant>
        <vt:i4>5</vt:i4>
      </vt:variant>
    </vt:vector>
  </HeadingPairs>
  <TitlesOfParts>
    <vt:vector size="16" baseType="lpstr">
      <vt:lpstr>微软雅黑</vt:lpstr>
      <vt:lpstr>Arial</vt:lpstr>
      <vt:lpstr>Calibri</vt:lpstr>
      <vt:lpstr>Calibri Light</vt:lpstr>
      <vt:lpstr>等线</vt:lpstr>
      <vt:lpstr>Times New Roman</vt:lpstr>
      <vt:lpstr>Wingdings</vt:lpstr>
      <vt:lpstr>字魂105号-简雅黑</vt:lpstr>
      <vt:lpstr>思源宋体 CN</vt:lpstr>
      <vt:lpstr>Office Theme</vt:lpstr>
      <vt:lpstr>www.jpppt.com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за интегрирани териториални инвестиции (КИТИ) № … „…………….“</dc:title>
  <dc:creator>EVELINA DIMITROVA STOYANOVA-TODOROVA</dc:creator>
  <cp:lastModifiedBy>Зорица Ставрева</cp:lastModifiedBy>
  <cp:revision>42</cp:revision>
  <dcterms:created xsi:type="dcterms:W3CDTF">2023-11-02T09:02:19Z</dcterms:created>
  <dcterms:modified xsi:type="dcterms:W3CDTF">2024-02-22T12:45:39Z</dcterms:modified>
</cp:coreProperties>
</file>